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98" r:id="rId4"/>
    <p:sldId id="292" r:id="rId5"/>
    <p:sldId id="283" r:id="rId6"/>
    <p:sldId id="299" r:id="rId7"/>
    <p:sldId id="300" r:id="rId8"/>
    <p:sldId id="301" r:id="rId9"/>
    <p:sldId id="302" r:id="rId10"/>
    <p:sldId id="305" r:id="rId11"/>
    <p:sldId id="306" r:id="rId12"/>
    <p:sldId id="303" r:id="rId13"/>
    <p:sldId id="304" r:id="rId14"/>
    <p:sldId id="307" r:id="rId15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96519-77A5-42E9-9F7C-68841B76CE9F}" type="datetime1">
              <a:rPr lang="pt-BR" smtClean="0"/>
              <a:t>23/07/2021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01C0E-6041-40BD-877C-FB9FBD0CE1C9}" type="datetime1">
              <a:rPr lang="pt-BR" smtClean="0"/>
              <a:pPr/>
              <a:t>23/07/2021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01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120000"/>
              </a:lnSpc>
              <a:defRPr lang="en-ZA" sz="4400" b="1" spc="-300" dirty="0"/>
            </a:lvl1pPr>
          </a:lstStyle>
          <a:p>
            <a:pPr lvl="0" algn="r" rtl="0"/>
            <a:r>
              <a:rPr lang="pt-BR" dirty="0"/>
              <a:t>Clique para editar o título da apresentação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pt-BR" dirty="0"/>
              <a:t>Clique para editar o estilo de subtítulo Mestre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" name="Espaço Reservado para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1" name="Espaço Reservado para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Espaço Reservado para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7" name="Espaço Reservado para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</a:t>
            </a:r>
            <a:br>
              <a:rPr lang="pt-BR" dirty="0"/>
            </a:br>
            <a:r>
              <a:rPr lang="pt-BR" dirty="0"/>
              <a:t>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pt-BR" dirty="0"/>
              <a:t>Clique para editar o divisor de seção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</a:t>
            </a:r>
            <a:br>
              <a:rPr lang="pt-BR" dirty="0"/>
            </a:br>
            <a:r>
              <a:rPr lang="pt-BR" dirty="0"/>
              <a:t>sua Foto Aqui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divisor de seção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dirty="0"/>
              <a:t>Clique para editar o estilo de subtítulo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 Imagem de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Editar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 Imagem d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39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mparação à Esquerd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2" name="Espaço Reservado para Comparação à Esquerd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pt-BR" smtClean="0"/>
              <a:t>Editar estilos de texto Mestre</a:t>
            </a:r>
          </a:p>
        </p:txBody>
      </p:sp>
      <p:sp>
        <p:nvSpPr>
          <p:cNvPr id="8" name="Espaço reservado para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dirty="0"/>
              <a:t>Insira sua legenda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dirty="0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ço Reservado para Imagem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t-BR" dirty="0"/>
              <a:t>Insira ou Arraste e Solte sua Foto Aqui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 rtl="0"/>
            <a:r>
              <a:rPr lang="pt-BR" dirty="0"/>
              <a:t>Obrigado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Nome completo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Número do telefone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70000"/>
              </a:lnSpc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Contato por </a:t>
            </a:r>
            <a:r>
              <a:rPr lang="pt-BR" dirty="0" err="1"/>
              <a:t>Email</a:t>
            </a:r>
            <a:r>
              <a:rPr lang="pt-BR" dirty="0"/>
              <a:t> ou Mídia Social</a:t>
            </a:r>
          </a:p>
        </p:txBody>
      </p:sp>
      <p:sp>
        <p:nvSpPr>
          <p:cNvPr id="12" name="Espaço Reservado para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Site da empresa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t-BR" dirty="0"/>
              <a:t>Subtítulo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t-BR" smtClean="0"/>
              <a:t>Editar estilos de texto Mestre</a:t>
            </a:r>
          </a:p>
          <a:p>
            <a:pPr lvl="1" rtl="0"/>
            <a:r>
              <a:rPr lang="pt-BR" smtClean="0"/>
              <a:t>Segundo nível</a:t>
            </a:r>
          </a:p>
          <a:p>
            <a:pPr lvl="2" rtl="0"/>
            <a:r>
              <a:rPr lang="pt-BR" smtClean="0"/>
              <a:t>Terceiro nível</a:t>
            </a:r>
          </a:p>
          <a:p>
            <a:pPr lvl="3" rtl="0"/>
            <a:r>
              <a:rPr lang="pt-BR" smtClean="0"/>
              <a:t>Quarto nível</a:t>
            </a:r>
          </a:p>
          <a:p>
            <a:pPr lvl="4" rtl="0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t-BR" dirty="0"/>
              <a:t>Clique para editar o título da página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dirty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4" name="Caixa de tex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pt-BR" sz="2500" b="1" i="0" spc="-10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pt-BR" sz="1600" b="1" i="0" spc="-1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pt-BR" sz="1600" b="1" i="0" spc="-100" baseline="0" dirty="0">
                <a:solidFill>
                  <a:schemeClr val="accent1"/>
                </a:solidFill>
                <a:latin typeface="+mj-lt"/>
              </a:rPr>
              <a:t/>
            </a:r>
            <a:br>
              <a:rPr lang="pt-BR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pt-BR" sz="1200" b="0" i="0" spc="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  <a:endParaRPr lang="pt-BR" sz="12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Mãos unidas em círculo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rtlCol="0"/>
          <a:lstStyle/>
          <a:p>
            <a:pPr rtl="0">
              <a:lnSpc>
                <a:spcPct val="90000"/>
              </a:lnSpc>
            </a:pPr>
            <a:r>
              <a:rPr lang="pt-BR" sz="6000" dirty="0" smtClean="0"/>
              <a:t>Síndrome de </a:t>
            </a:r>
            <a:r>
              <a:rPr lang="pt-BR" sz="6000" dirty="0" err="1" smtClean="0"/>
              <a:t>Burnout</a:t>
            </a:r>
            <a:endParaRPr lang="pt-BR" sz="6000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 rtlCol="0"/>
          <a:lstStyle/>
          <a:p>
            <a:pPr rtl="0"/>
            <a:r>
              <a:rPr lang="pt-BR" dirty="0" smtClean="0"/>
              <a:t>Resumo de Regras para Jogadores</a:t>
            </a:r>
            <a:endParaRPr lang="pt-BR" dirty="0"/>
          </a:p>
        </p:txBody>
      </p:sp>
      <p:sp>
        <p:nvSpPr>
          <p:cNvPr id="51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4268164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Asylum – Irre Phantastische Horror-Geschichten | Film ...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1" r="9571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Segredos Sombrios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2223060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</a:t>
            </a:r>
            <a:r>
              <a:rPr lang="pt-BR" dirty="0" smtClean="0"/>
              <a:t>ão janelas para </a:t>
            </a:r>
            <a:r>
              <a:rPr lang="pt-BR" dirty="0"/>
              <a:t>episódios </a:t>
            </a:r>
            <a:r>
              <a:rPr lang="pt-BR" dirty="0" smtClean="0"/>
              <a:t>carregados de </a:t>
            </a:r>
            <a:r>
              <a:rPr lang="pt-BR" dirty="0"/>
              <a:t>culpa, traumáticos ou místicos </a:t>
            </a:r>
            <a:r>
              <a:rPr lang="pt-BR" dirty="0" smtClean="0"/>
              <a:t>no passado </a:t>
            </a:r>
            <a:r>
              <a:rPr lang="pt-BR" dirty="0"/>
              <a:t>do personagem.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</a:t>
            </a:r>
            <a:r>
              <a:rPr lang="pt-BR" dirty="0"/>
              <a:t>Segredos Sombrios dos </a:t>
            </a:r>
            <a:r>
              <a:rPr lang="pt-BR" dirty="0"/>
              <a:t>PJs</a:t>
            </a:r>
            <a:r>
              <a:rPr lang="pt-BR" dirty="0"/>
              <a:t> dão ao Mestre temas </a:t>
            </a:r>
            <a:r>
              <a:rPr lang="pt-BR" dirty="0" smtClean="0"/>
              <a:t>concretos para </a:t>
            </a:r>
            <a:r>
              <a:rPr lang="pt-BR" dirty="0"/>
              <a:t>a história em geral, tais como culpa, vingança, fuga, </a:t>
            </a:r>
            <a:r>
              <a:rPr lang="pt-BR" dirty="0" smtClean="0"/>
              <a:t>dor, paixão </a:t>
            </a:r>
            <a:r>
              <a:rPr lang="pt-BR" dirty="0"/>
              <a:t>e redenção.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Também servem </a:t>
            </a:r>
            <a:r>
              <a:rPr lang="pt-BR" dirty="0"/>
              <a:t>como ganchos para lugares, objetos e entidades a serem incluídos na preparação da narrativa.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10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46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Amityville Horror (2005) | Film-Rezensionen.de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1" r="9571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Vantagens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2563882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</a:t>
            </a:r>
            <a:r>
              <a:rPr lang="pt-BR" dirty="0" smtClean="0"/>
              <a:t>ão </a:t>
            </a:r>
            <a:r>
              <a:rPr lang="pt-BR" dirty="0"/>
              <a:t>pontos fortes, habilidades raras, poderes </a:t>
            </a:r>
            <a:r>
              <a:rPr lang="pt-BR" dirty="0" smtClean="0"/>
              <a:t>sobrenaturais e </a:t>
            </a:r>
            <a:r>
              <a:rPr lang="pt-BR" dirty="0"/>
              <a:t>recursos valiosos os quais o personagem </a:t>
            </a:r>
            <a:r>
              <a:rPr lang="pt-BR" dirty="0" smtClean="0"/>
              <a:t>pode usar </a:t>
            </a:r>
            <a:r>
              <a:rPr lang="pt-BR" dirty="0"/>
              <a:t>na história para adquirir Benefícios e fazer coisas que </a:t>
            </a:r>
            <a:r>
              <a:rPr lang="pt-BR" dirty="0" smtClean="0"/>
              <a:t>os demais </a:t>
            </a:r>
            <a:r>
              <a:rPr lang="pt-BR" dirty="0"/>
              <a:t>não conseguem.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Vantagens </a:t>
            </a:r>
            <a:r>
              <a:rPr lang="pt-BR" dirty="0"/>
              <a:t>são Movimentos que proporcionam </a:t>
            </a:r>
            <a:r>
              <a:rPr lang="pt-BR" dirty="0" smtClean="0"/>
              <a:t>ao personagem bônus </a:t>
            </a:r>
            <a:r>
              <a:rPr lang="pt-BR" dirty="0"/>
              <a:t>permanentes em rolagens de </a:t>
            </a:r>
            <a:r>
              <a:rPr lang="pt-BR" dirty="0" smtClean="0"/>
              <a:t>uma natureza específica, ampliam </a:t>
            </a:r>
            <a:r>
              <a:rPr lang="pt-BR" dirty="0"/>
              <a:t>o escopo de um </a:t>
            </a:r>
            <a:r>
              <a:rPr lang="pt-BR" dirty="0" smtClean="0"/>
              <a:t>Movimento básico </a:t>
            </a:r>
            <a:r>
              <a:rPr lang="pt-BR" dirty="0"/>
              <a:t>ou dão ao </a:t>
            </a:r>
            <a:r>
              <a:rPr lang="pt-BR" dirty="0" smtClean="0"/>
              <a:t>jogador a </a:t>
            </a:r>
            <a:r>
              <a:rPr lang="pt-BR" dirty="0"/>
              <a:t>oportunidade de realizar </a:t>
            </a:r>
            <a:r>
              <a:rPr lang="pt-BR" dirty="0" smtClean="0"/>
              <a:t>ações especiais </a:t>
            </a:r>
            <a:r>
              <a:rPr lang="pt-BR" dirty="0"/>
              <a:t>as quais </a:t>
            </a:r>
            <a:r>
              <a:rPr lang="pt-BR" dirty="0" smtClean="0"/>
              <a:t>ninguém mais </a:t>
            </a:r>
            <a:r>
              <a:rPr lang="pt-BR" dirty="0"/>
              <a:t>é capaz.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11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38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scream bloody gore by katkill on DeviantArt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58" b="17958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Pacto de Horror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1965365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 smtClean="0"/>
              <a:t>Assuntos Proibidos</a:t>
            </a:r>
            <a:r>
              <a:rPr lang="pt-BR" dirty="0" smtClean="0"/>
              <a:t>: Assuntos que não devem ser tratados na mesa.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 smtClean="0"/>
              <a:t>Palavra ou Sinal de Segurança</a:t>
            </a:r>
            <a:r>
              <a:rPr lang="pt-BR" dirty="0" smtClean="0"/>
              <a:t>: Uma palavra ou sinal caso um assunto gatilho seja tocado e o jogador prefira parar a cena.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u="sng" dirty="0" smtClean="0"/>
              <a:t>Coisas Assustadoras</a:t>
            </a:r>
            <a:r>
              <a:rPr lang="pt-BR" dirty="0" smtClean="0"/>
              <a:t>: o que te assusta e poderia ser incluído no jogo?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12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35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 descr="Mesa com computador, telefone, livros etc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0" r="3190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t-BR" dirty="0" smtClean="0"/>
              <a:t>Regra Básicas</a:t>
            </a:r>
            <a:endParaRPr lang="pt-BR" dirty="0"/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1634367"/>
          </a:xfrm>
        </p:spPr>
        <p:txBody>
          <a:bodyPr rtlCol="0"/>
          <a:lstStyle/>
          <a:p>
            <a:pPr rtl="0"/>
            <a:r>
              <a:rPr lang="pt-BR" dirty="0" smtClean="0"/>
              <a:t>Jogada </a:t>
            </a:r>
            <a:r>
              <a:rPr lang="pt-BR" dirty="0" smtClean="0"/>
              <a:t>2d10 </a:t>
            </a:r>
            <a:r>
              <a:rPr lang="pt-BR" dirty="0" smtClean="0"/>
              <a:t>+ Atributo + Penalidades e Bônus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Resultado ≥ 15</a:t>
            </a:r>
            <a:r>
              <a:rPr lang="pt-BR" dirty="0"/>
              <a:t> – </a:t>
            </a:r>
            <a:r>
              <a:rPr lang="pt-BR" dirty="0" smtClean="0"/>
              <a:t>Sucesso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dirty="0" smtClean="0"/>
              <a:t>10 ≤ Resultado &lt; 15 – Sucesso, mas com uma penalidade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Resultado </a:t>
            </a:r>
            <a:r>
              <a:rPr lang="pt-BR" dirty="0"/>
              <a:t>≤ 9 – Fracasso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2</a:t>
            </a:fld>
            <a:endParaRPr lang="pt-BR" dirty="0"/>
          </a:p>
        </p:txBody>
      </p:sp>
      <p:sp>
        <p:nvSpPr>
          <p:cNvPr id="10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4259455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8" descr="Mão tocando celular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16" b="16716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Atributos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2856805"/>
          </a:xfrm>
        </p:spPr>
        <p:txBody>
          <a:bodyPr rtlCol="0"/>
          <a:lstStyle/>
          <a:p>
            <a:pPr marL="0" indent="0" rtl="0">
              <a:buNone/>
            </a:pPr>
            <a:r>
              <a:rPr lang="pt-BR" sz="2800" dirty="0" smtClean="0"/>
              <a:t>Existem 10 atributos em </a:t>
            </a:r>
            <a:r>
              <a:rPr lang="pt-BR" sz="2800" dirty="0" err="1" smtClean="0"/>
              <a:t>Kult</a:t>
            </a:r>
            <a:r>
              <a:rPr lang="pt-BR" sz="28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Cada </a:t>
            </a:r>
            <a:r>
              <a:rPr lang="pt-BR" dirty="0"/>
              <a:t>um com Movimentos associados.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Atributos modificam as rolagens de dados </a:t>
            </a:r>
            <a:r>
              <a:rPr lang="pt-BR" dirty="0" smtClean="0"/>
              <a:t>dos Movimentos e </a:t>
            </a:r>
            <a:r>
              <a:rPr lang="pt-BR" dirty="0"/>
              <a:t>das Vantagens do jogador.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Podem ser </a:t>
            </a:r>
            <a:r>
              <a:rPr lang="pt-BR" b="1" i="1" u="sng" dirty="0" smtClean="0"/>
              <a:t>passivos</a:t>
            </a:r>
            <a:r>
              <a:rPr lang="pt-BR" b="1" dirty="0" smtClean="0"/>
              <a:t> </a:t>
            </a:r>
            <a:r>
              <a:rPr lang="pt-BR" dirty="0"/>
              <a:t>(acionados automaticamente quando as </a:t>
            </a:r>
            <a:r>
              <a:rPr lang="pt-BR" dirty="0" smtClean="0"/>
              <a:t>condições são </a:t>
            </a:r>
            <a:r>
              <a:rPr lang="pt-BR" dirty="0"/>
              <a:t>atendidas)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ou </a:t>
            </a:r>
            <a:r>
              <a:rPr lang="pt-BR" b="1" i="1" u="sng" dirty="0"/>
              <a:t>ativos</a:t>
            </a:r>
            <a:r>
              <a:rPr lang="pt-BR" b="1" dirty="0"/>
              <a:t> </a:t>
            </a:r>
            <a:r>
              <a:rPr lang="pt-BR" dirty="0"/>
              <a:t>(acionados por um personagem </a:t>
            </a:r>
            <a:r>
              <a:rPr lang="pt-BR" dirty="0" smtClean="0"/>
              <a:t>ao executar </a:t>
            </a:r>
            <a:r>
              <a:rPr lang="pt-BR" dirty="0"/>
              <a:t>uma determinada ação).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3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3" descr="Mão escrevendo anotação em post-it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713" b="16713"/>
          <a:stretch/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Atributos Passivos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3431572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Usa-se Atributos Passivos para resistir a influências </a:t>
            </a:r>
            <a:r>
              <a:rPr lang="pt-BR" dirty="0" smtClean="0"/>
              <a:t>internas e </a:t>
            </a:r>
            <a:r>
              <a:rPr lang="pt-BR" dirty="0"/>
              <a:t>externas.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</a:t>
            </a:r>
            <a:r>
              <a:rPr lang="pt-BR" dirty="0"/>
              <a:t>Movimentos do jogador associados a eles </a:t>
            </a:r>
            <a:r>
              <a:rPr lang="pt-BR" dirty="0" smtClean="0"/>
              <a:t>são acionados </a:t>
            </a:r>
            <a:r>
              <a:rPr lang="pt-BR" dirty="0"/>
              <a:t>quando o personagem está sob ameaça</a:t>
            </a:r>
            <a:r>
              <a:rPr lang="pt-B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u="sng" dirty="0"/>
              <a:t>Fortitude</a:t>
            </a:r>
            <a:r>
              <a:rPr lang="pt-BR" b="1" dirty="0"/>
              <a:t> </a:t>
            </a:r>
            <a:r>
              <a:rPr lang="pt-BR" dirty="0"/>
              <a:t>determina a resistência física do personagem, </a:t>
            </a:r>
            <a:r>
              <a:rPr lang="pt-BR" dirty="0" smtClean="0"/>
              <a:t>dor suportada </a:t>
            </a:r>
            <a:r>
              <a:rPr lang="pt-BR" dirty="0"/>
              <a:t>e a resposta ao estresse de sofrer uma lesão física</a:t>
            </a:r>
            <a:r>
              <a:rPr lang="pt-B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u="sng" dirty="0"/>
              <a:t>Força de Vontade </a:t>
            </a:r>
            <a:r>
              <a:rPr lang="pt-BR" dirty="0"/>
              <a:t>mede a resiliência mental do </a:t>
            </a:r>
            <a:r>
              <a:rPr lang="pt-BR" dirty="0" smtClean="0"/>
              <a:t>personagem, calma</a:t>
            </a:r>
            <a:r>
              <a:rPr lang="pt-BR" dirty="0"/>
              <a:t>, paz de espírito e capacidade de lidar com traumas</a:t>
            </a:r>
            <a:r>
              <a:rPr lang="pt-B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u="sng" dirty="0"/>
              <a:t>Reflexos </a:t>
            </a:r>
            <a:r>
              <a:rPr lang="pt-BR" dirty="0"/>
              <a:t>calculam a rapidez, capacidade de resposta e o </a:t>
            </a:r>
            <a:r>
              <a:rPr lang="pt-BR" dirty="0" smtClean="0"/>
              <a:t>instinto físico </a:t>
            </a:r>
            <a:r>
              <a:rPr lang="pt-BR" dirty="0"/>
              <a:t>do personagem ao ser atacado ou correr risco de lesão.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4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5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31" descr="mãos aplaudindo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Atributos Ativos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7"/>
            <a:ext cx="6580188" cy="2029492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Atributos Ativos são usados quando um PJ age de </a:t>
            </a:r>
            <a:r>
              <a:rPr lang="pt-BR" dirty="0" smtClean="0"/>
              <a:t>maneira proativa</a:t>
            </a:r>
            <a:r>
              <a:rPr lang="pt-BR" dirty="0"/>
              <a:t>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</a:t>
            </a:r>
            <a:r>
              <a:rPr lang="pt-BR" dirty="0"/>
              <a:t>Movimentos do jogador associados a eles </a:t>
            </a:r>
            <a:r>
              <a:rPr lang="pt-BR" dirty="0" smtClean="0"/>
              <a:t>são acionados </a:t>
            </a:r>
            <a:r>
              <a:rPr lang="pt-BR" dirty="0"/>
              <a:t>quando o PJ executa uma determinada ação </a:t>
            </a:r>
            <a:r>
              <a:rPr lang="pt-BR" dirty="0" smtClean="0"/>
              <a:t>na história.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Há sete deles: </a:t>
            </a:r>
            <a:r>
              <a:rPr lang="pt-BR" b="1" i="1" dirty="0"/>
              <a:t>Razão</a:t>
            </a:r>
            <a:r>
              <a:rPr lang="pt-BR" i="1" dirty="0"/>
              <a:t>, </a:t>
            </a:r>
            <a:r>
              <a:rPr lang="pt-BR" b="1" i="1" dirty="0"/>
              <a:t>Intuição</a:t>
            </a:r>
            <a:r>
              <a:rPr lang="pt-BR" i="1" dirty="0"/>
              <a:t>, </a:t>
            </a:r>
            <a:r>
              <a:rPr lang="pt-BR" b="1" i="1" dirty="0"/>
              <a:t>Percepção</a:t>
            </a:r>
            <a:r>
              <a:rPr lang="pt-BR" i="1" dirty="0"/>
              <a:t>, </a:t>
            </a:r>
            <a:r>
              <a:rPr lang="pt-BR" b="1" i="1" dirty="0" smtClean="0"/>
              <a:t>Sangue-frio</a:t>
            </a:r>
            <a:r>
              <a:rPr lang="pt-BR" i="1" dirty="0" smtClean="0"/>
              <a:t>, </a:t>
            </a:r>
            <a:r>
              <a:rPr lang="pt-BR" b="1" i="1" dirty="0" smtClean="0"/>
              <a:t>Violência</a:t>
            </a:r>
            <a:r>
              <a:rPr lang="pt-BR" i="1" dirty="0"/>
              <a:t>, </a:t>
            </a:r>
            <a:r>
              <a:rPr lang="pt-BR" b="1" i="1" dirty="0"/>
              <a:t>Carisma </a:t>
            </a:r>
            <a:r>
              <a:rPr lang="pt-BR" dirty="0"/>
              <a:t>e </a:t>
            </a:r>
            <a:r>
              <a:rPr lang="pt-BR" b="1" i="1" dirty="0"/>
              <a:t>Alma</a:t>
            </a:r>
            <a:r>
              <a:rPr lang="pt-BR" i="1" dirty="0"/>
              <a:t>.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5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08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Taking care in business: Making jobs work for older ...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" r="2084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Atributos </a:t>
            </a:r>
            <a:r>
              <a:rPr lang="pt-BR" sz="6000" dirty="0" smtClean="0"/>
              <a:t>Ativos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6"/>
            <a:ext cx="6580188" cy="3769228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Razão</a:t>
            </a:r>
            <a:r>
              <a:rPr lang="pt-BR" b="1" dirty="0"/>
              <a:t> </a:t>
            </a:r>
            <a:r>
              <a:rPr lang="pt-BR" dirty="0"/>
              <a:t>estima a capacidade analítica do personagem. </a:t>
            </a:r>
            <a:r>
              <a:rPr lang="pt-BR" dirty="0" smtClean="0"/>
              <a:t>Um PJ </a:t>
            </a:r>
            <a:r>
              <a:rPr lang="pt-BR" dirty="0"/>
              <a:t>com </a:t>
            </a:r>
            <a:r>
              <a:rPr lang="pt-BR" b="1" u="sng" dirty="0"/>
              <a:t>Razão</a:t>
            </a:r>
            <a:r>
              <a:rPr lang="pt-BR" b="1" dirty="0"/>
              <a:t> </a:t>
            </a:r>
            <a:r>
              <a:rPr lang="pt-BR" dirty="0"/>
              <a:t>elevada é bom em coleta de informações </a:t>
            </a:r>
            <a:r>
              <a:rPr lang="pt-BR" dirty="0" smtClean="0"/>
              <a:t>e investigação</a:t>
            </a:r>
            <a:r>
              <a:rPr lang="pt-B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Intuição</a:t>
            </a:r>
            <a:r>
              <a:rPr lang="pt-BR" b="1" dirty="0"/>
              <a:t> </a:t>
            </a:r>
            <a:r>
              <a:rPr lang="pt-BR" dirty="0"/>
              <a:t>indica a empatia e o instinto do personagem. </a:t>
            </a:r>
            <a:r>
              <a:rPr lang="pt-BR" dirty="0" smtClean="0"/>
              <a:t>Um PJ </a:t>
            </a:r>
            <a:r>
              <a:rPr lang="pt-BR" dirty="0"/>
              <a:t>Intuitivo é bom em ler as intenções e os motivos </a:t>
            </a:r>
            <a:r>
              <a:rPr lang="pt-BR" dirty="0" smtClean="0"/>
              <a:t>ocultos de </a:t>
            </a:r>
            <a:r>
              <a:rPr lang="pt-BR" dirty="0"/>
              <a:t>outras criaturas inteligentes.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Percepção</a:t>
            </a:r>
            <a:r>
              <a:rPr lang="pt-BR" b="1" dirty="0"/>
              <a:t> </a:t>
            </a:r>
            <a:r>
              <a:rPr lang="pt-BR" dirty="0"/>
              <a:t>mostra o nível de atenção do personagem. </a:t>
            </a:r>
            <a:r>
              <a:rPr lang="pt-BR" dirty="0" smtClean="0"/>
              <a:t>Um PJ </a:t>
            </a:r>
            <a:r>
              <a:rPr lang="pt-BR" dirty="0"/>
              <a:t>Perceptivo é bom em examinar ambientes e notar </a:t>
            </a:r>
            <a:r>
              <a:rPr lang="pt-BR" dirty="0" smtClean="0"/>
              <a:t>coisas ignoradas </a:t>
            </a:r>
            <a:r>
              <a:rPr lang="pt-BR" dirty="0"/>
              <a:t>pelos outros.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Sangue-frio</a:t>
            </a:r>
            <a:r>
              <a:rPr lang="pt-BR" b="1" dirty="0"/>
              <a:t> </a:t>
            </a:r>
            <a:r>
              <a:rPr lang="pt-BR" dirty="0"/>
              <a:t>determina a postura do personagem </a:t>
            </a:r>
            <a:r>
              <a:rPr lang="pt-BR" dirty="0" smtClean="0"/>
              <a:t>sob pressão. Um </a:t>
            </a:r>
            <a:r>
              <a:rPr lang="pt-BR" dirty="0"/>
              <a:t>PJ sangue-frio é bom em roubar e </a:t>
            </a:r>
            <a:r>
              <a:rPr lang="pt-BR" dirty="0" smtClean="0"/>
              <a:t>ser furtivo</a:t>
            </a:r>
            <a:r>
              <a:rPr lang="pt-BR" dirty="0"/>
              <a:t>, entre outras ações exigindo decisões </a:t>
            </a:r>
            <a:r>
              <a:rPr lang="pt-BR" dirty="0" smtClean="0"/>
              <a:t>rápidas em </a:t>
            </a:r>
            <a:r>
              <a:rPr lang="pt-BR" dirty="0"/>
              <a:t>situações de estresse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6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53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La casa del terror (Haunt) - Crítica de la película ...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4" r="13884"/>
          <a:stretch>
            <a:fillRect/>
          </a:stretch>
        </p:blipFill>
        <p:spPr/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594723"/>
            <a:ext cx="8991600" cy="1261295"/>
          </a:xfrm>
        </p:spPr>
        <p:txBody>
          <a:bodyPr rtlCol="0"/>
          <a:lstStyle/>
          <a:p>
            <a:pPr rtl="0"/>
            <a:r>
              <a:rPr lang="pt-BR" sz="6000" dirty="0" smtClean="0"/>
              <a:t>Atributos </a:t>
            </a:r>
            <a:r>
              <a:rPr lang="pt-BR" sz="6000" dirty="0" smtClean="0"/>
              <a:t>Ativos</a:t>
            </a:r>
            <a:endParaRPr lang="pt-BR" sz="60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6"/>
            <a:ext cx="6580188" cy="2921329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Violência</a:t>
            </a:r>
            <a:r>
              <a:rPr lang="pt-BR" b="1" dirty="0"/>
              <a:t> </a:t>
            </a:r>
            <a:r>
              <a:rPr lang="pt-BR" dirty="0"/>
              <a:t>calcula a força bruta do personagem, perícia </a:t>
            </a:r>
            <a:r>
              <a:rPr lang="pt-BR" dirty="0" smtClean="0"/>
              <a:t>em combate </a:t>
            </a:r>
            <a:r>
              <a:rPr lang="pt-BR" dirty="0"/>
              <a:t>e crueldade. Um PJ Violento é exímio em </a:t>
            </a:r>
            <a:r>
              <a:rPr lang="pt-BR" dirty="0" smtClean="0"/>
              <a:t>causar danos </a:t>
            </a:r>
            <a:r>
              <a:rPr lang="pt-BR" dirty="0"/>
              <a:t>aos outros.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Carisma</a:t>
            </a:r>
            <a:r>
              <a:rPr lang="pt-BR" b="1" dirty="0"/>
              <a:t> </a:t>
            </a:r>
            <a:r>
              <a:rPr lang="pt-BR" dirty="0"/>
              <a:t>reflete o charme, a liderança e o talento retórico </a:t>
            </a:r>
            <a:r>
              <a:rPr lang="pt-BR" dirty="0" smtClean="0"/>
              <a:t>do personagem</a:t>
            </a:r>
            <a:r>
              <a:rPr lang="pt-BR" dirty="0"/>
              <a:t>. Um PJ Carismático convence e manipula </a:t>
            </a:r>
            <a:r>
              <a:rPr lang="pt-BR" dirty="0" smtClean="0"/>
              <a:t>os outros facilmente</a:t>
            </a:r>
            <a:r>
              <a:rPr lang="pt-B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u="sng" dirty="0"/>
              <a:t>Alma</a:t>
            </a:r>
            <a:r>
              <a:rPr lang="pt-BR" b="1" dirty="0"/>
              <a:t> </a:t>
            </a:r>
            <a:r>
              <a:rPr lang="pt-BR" dirty="0"/>
              <a:t>define a sensibilidade do personagem às forças </a:t>
            </a:r>
            <a:r>
              <a:rPr lang="pt-BR" dirty="0" smtClean="0"/>
              <a:t>sobrenaturais. Um </a:t>
            </a:r>
            <a:r>
              <a:rPr lang="pt-BR" dirty="0"/>
              <a:t>PJ com </a:t>
            </a:r>
            <a:r>
              <a:rPr lang="pt-BR" b="1" u="sng" dirty="0"/>
              <a:t>Alma</a:t>
            </a:r>
            <a:r>
              <a:rPr lang="pt-BR" b="1" dirty="0"/>
              <a:t> </a:t>
            </a:r>
            <a:r>
              <a:rPr lang="pt-BR" dirty="0"/>
              <a:t>elevada tem mais </a:t>
            </a:r>
            <a:r>
              <a:rPr lang="pt-BR" dirty="0" smtClean="0"/>
              <a:t>facilidade em </a:t>
            </a:r>
            <a:r>
              <a:rPr lang="pt-BR" dirty="0"/>
              <a:t>perceber </a:t>
            </a:r>
            <a:r>
              <a:rPr lang="pt-BR" dirty="0" smtClean="0"/>
              <a:t>a Realidade </a:t>
            </a:r>
            <a:r>
              <a:rPr lang="pt-BR" dirty="0"/>
              <a:t>e está mais sintonizado com seus poderes intrínsecos.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7</a:t>
            </a:fld>
            <a:endParaRPr lang="pt-BR" dirty="0"/>
          </a:p>
        </p:txBody>
      </p:sp>
      <p:sp>
        <p:nvSpPr>
          <p:cNvPr id="20" name="Retângulo 19" descr="Bloco em destaque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780588" y="147281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7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 descr="¿Por qué nos gustan las películas de terror? – Psicología ...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6"/>
            <a:ext cx="6580188" cy="2921329"/>
          </a:xfrm>
        </p:spPr>
        <p:txBody>
          <a:bodyPr rtlCol="0"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8</a:t>
            </a:fld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48" y="1851239"/>
            <a:ext cx="7907145" cy="4519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87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 descr="¿Por qué nos gustan las películas de terror? – Psicología ...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6517"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856016"/>
            <a:ext cx="6580188" cy="2921329"/>
          </a:xfrm>
        </p:spPr>
        <p:txBody>
          <a:bodyPr rtlCol="0"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</p:spPr>
        <p:txBody>
          <a:bodyPr rtlCol="0"/>
          <a:lstStyle/>
          <a:p>
            <a:pPr rtl="0"/>
            <a:fld id="{19B51A1E-902D-48AF-9020-955120F399B6}" type="slidenum">
              <a:rPr lang="pt-BR" smtClean="0"/>
              <a:pPr rtl="0"/>
              <a:t>9</a:t>
            </a:fld>
            <a:endParaRPr lang="pt-BR" dirty="0"/>
          </a:p>
        </p:txBody>
      </p:sp>
      <p:sp>
        <p:nvSpPr>
          <p:cNvPr id="12" name="Caixa de texto 50">
            <a:extLst>
              <a:ext uri="{FF2B5EF4-FFF2-40B4-BE49-F238E27FC236}">
                <a16:creationId xmlns:a16="http://schemas.microsoft.com/office/drawing/2014/main" id="{66C1DE0A-7865-466B-B5D7-781C92357026}"/>
              </a:ext>
            </a:extLst>
          </p:cNvPr>
          <p:cNvSpPr txBox="1"/>
          <p:nvPr/>
        </p:nvSpPr>
        <p:spPr>
          <a:xfrm>
            <a:off x="10284923" y="3045810"/>
            <a:ext cx="1402741" cy="515833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 rtl="0">
              <a:lnSpc>
                <a:spcPts val="1000"/>
              </a:lnSpc>
            </a:pPr>
            <a:r>
              <a:rPr lang="pt-BR" sz="36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Kult</a:t>
            </a:r>
            <a:r>
              <a:rPr lang="pt-BR" sz="2400" b="1" i="0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BR" sz="2400" b="1" i="0" spc="-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BR" sz="1600" b="0" i="0" spc="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Divindade Perdida</a:t>
            </a:r>
            <a:endParaRPr lang="pt-BR" sz="1600" b="0" i="0" spc="14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39" y="1121656"/>
            <a:ext cx="7666821" cy="52489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5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358_TF16411250.potx" id="{ADA3E8C3-89B5-42F4-B40B-445B02320158}" vid="{73F44004-0E06-4849-A377-12E0D1D74C9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fb0879af-3eba-417a-a55a-ffe6dcd6ca77"/>
    <ds:schemaRef ds:uri="http://purl.org/dc/dcmitype/"/>
    <ds:schemaRef ds:uri="http://schemas.microsoft.com/sharepoint/v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6dc4bcd6-49db-4c07-9060-8acfc67cef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brilhante de negócios</Template>
  <TotalTime>0</TotalTime>
  <Words>682</Words>
  <Application>Microsoft Office PowerPoint</Application>
  <PresentationFormat>Widescreen</PresentationFormat>
  <Paragraphs>69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Candara</vt:lpstr>
      <vt:lpstr>Corbel</vt:lpstr>
      <vt:lpstr>Times New Roman</vt:lpstr>
      <vt:lpstr>Tema do Office</vt:lpstr>
      <vt:lpstr>Síndrome de Burnout</vt:lpstr>
      <vt:lpstr>Regra Básicas</vt:lpstr>
      <vt:lpstr>Atributos</vt:lpstr>
      <vt:lpstr>Atributos Passivos</vt:lpstr>
      <vt:lpstr>Atributos Ativos</vt:lpstr>
      <vt:lpstr>Atributos Ativos</vt:lpstr>
      <vt:lpstr>Atributos Ativos</vt:lpstr>
      <vt:lpstr>Apresentação do PowerPoint</vt:lpstr>
      <vt:lpstr>Apresentação do PowerPoint</vt:lpstr>
      <vt:lpstr>Segredos Sombrios</vt:lpstr>
      <vt:lpstr>Vantagens</vt:lpstr>
      <vt:lpstr>Pacto de Horror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2021-07-06T17:04:49Z</dcterms:created>
  <dcterms:modified xsi:type="dcterms:W3CDTF">2021-07-24T03:15:50Z</dcterms:modified>
</cp:coreProperties>
</file>